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75" r:id="rId3"/>
    <p:sldId id="470" r:id="rId4"/>
    <p:sldId id="385" r:id="rId5"/>
    <p:sldId id="471" r:id="rId6"/>
    <p:sldId id="435" r:id="rId7"/>
    <p:sldId id="473" r:id="rId8"/>
    <p:sldId id="440" r:id="rId9"/>
    <p:sldId id="466" r:id="rId10"/>
    <p:sldId id="469" r:id="rId11"/>
    <p:sldId id="474" r:id="rId12"/>
    <p:sldId id="477" r:id="rId13"/>
    <p:sldId id="475" r:id="rId14"/>
    <p:sldId id="479" r:id="rId15"/>
    <p:sldId id="480" r:id="rId16"/>
    <p:sldId id="481" r:id="rId17"/>
    <p:sldId id="314" r:id="rId18"/>
  </p:sldIdLst>
  <p:sldSz cx="9144000" cy="6858000" type="screen4x3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9FD"/>
    <a:srgbClr val="4F81BD"/>
    <a:srgbClr val="004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8808" autoAdjust="0"/>
    <p:restoredTop sz="88200" autoAdjust="0"/>
  </p:normalViewPr>
  <p:slideViewPr>
    <p:cSldViewPr>
      <p:cViewPr varScale="1">
        <p:scale>
          <a:sx n="73" d="100"/>
          <a:sy n="73" d="100"/>
        </p:scale>
        <p:origin x="172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3030" y="-9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F3B75D60-0FFD-4E94-A72F-827F2A3960BD}" type="datetimeFigureOut">
              <a:rPr lang="es-ES" smtClean="0"/>
              <a:pPr/>
              <a:t>09/04/2021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96" tIns="47398" rIns="94796" bIns="4739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E6177404-1C19-4F04-A8A7-750A27E517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77404-1C19-4F04-A8A7-750A27E5176E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135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eva diapositiv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67544" y="2348879"/>
            <a:ext cx="8229600" cy="3672409"/>
          </a:xfrm>
          <a:prstGeom prst="rect">
            <a:avLst/>
          </a:prstGeom>
        </p:spPr>
        <p:txBody>
          <a:bodyPr/>
          <a:lstStyle>
            <a:lvl1pPr>
              <a:buNone/>
              <a:defRPr sz="1800" baseline="0">
                <a:solidFill>
                  <a:srgbClr val="004D9D"/>
                </a:solidFill>
                <a:latin typeface="Arial" pitchFamily="34" charset="0"/>
              </a:defRPr>
            </a:lvl1pPr>
          </a:lstStyle>
          <a:p>
            <a:pPr lvl="0"/>
            <a:r>
              <a:rPr lang="es-ES" dirty="0" smtClean="0"/>
              <a:t>Texto en </a:t>
            </a:r>
            <a:r>
              <a:rPr lang="es-ES" dirty="0" err="1" smtClean="0"/>
              <a:t>arial</a:t>
            </a:r>
            <a:r>
              <a:rPr lang="es-ES" dirty="0" smtClean="0"/>
              <a:t> 18 o 16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395536" y="1124744"/>
            <a:ext cx="8229600" cy="1143000"/>
          </a:xfrm>
        </p:spPr>
        <p:txBody>
          <a:bodyPr/>
          <a:lstStyle>
            <a:lvl1pPr>
              <a:defRPr sz="2400" baseline="0">
                <a:solidFill>
                  <a:srgbClr val="004D9D"/>
                </a:solidFill>
              </a:defRPr>
            </a:lvl1pPr>
          </a:lstStyle>
          <a:p>
            <a:r>
              <a:rPr lang="es-ES" dirty="0" smtClean="0"/>
              <a:t>Título de la diapositiva: </a:t>
            </a:r>
            <a:r>
              <a:rPr lang="es-ES" dirty="0" err="1" smtClean="0"/>
              <a:t>arial</a:t>
            </a:r>
            <a:r>
              <a:rPr lang="es-ES" dirty="0" smtClean="0"/>
              <a:t> 24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16416" y="6376243"/>
            <a:ext cx="576064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004D9D"/>
                </a:solidFill>
              </a:defRPr>
            </a:lvl1pPr>
          </a:lstStyle>
          <a:p>
            <a:fld id="{ECF6B554-FA5B-44EB-ADFB-9D57B1AE10D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453336"/>
            <a:ext cx="7704856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s-ES" i="1" dirty="0" smtClean="0">
                <a:solidFill>
                  <a:srgbClr val="004D9D"/>
                </a:solidFill>
                <a:latin typeface="Arial" charset="0"/>
              </a:rPr>
              <a:t>Departamento/ Servicio de …, Delegación Especial /Delegación de…, Administración de...</a:t>
            </a:r>
          </a:p>
          <a:p>
            <a:endParaRPr lang="es-ES" dirty="0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D8B227-B526-4646-9580-4B735287F983}" type="datetimeFigureOut">
              <a:rPr lang="es-ES" smtClean="0"/>
              <a:pPr/>
              <a:t>09/04/2021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A79ED3-8F3C-4EA9-B92B-C5BF224AB5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D8B227-B526-4646-9580-4B735287F983}" type="datetimeFigureOut">
              <a:rPr lang="es-ES" smtClean="0"/>
              <a:pPr/>
              <a:t>09/04/2021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A79ED3-8F3C-4EA9-B92B-C5BF224AB5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8EFC-EA5D-4582-99A4-F0AC896C2FBB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CE08-F914-406F-B8FB-183A0A055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05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8EFC-EA5D-4582-99A4-F0AC896C2FBB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CE08-F914-406F-B8FB-183A0A055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8EFC-EA5D-4582-99A4-F0AC896C2FBB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CE08-F914-406F-B8FB-183A0A055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449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8EFC-EA5D-4582-99A4-F0AC896C2FBB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CE08-F914-406F-B8FB-183A0A055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226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8EFC-EA5D-4582-99A4-F0AC896C2FBB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CE08-F914-406F-B8FB-183A0A055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5164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8EFC-EA5D-4582-99A4-F0AC896C2FBB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CE08-F914-406F-B8FB-183A0A055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968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8EFC-EA5D-4582-99A4-F0AC896C2FBB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CE08-F914-406F-B8FB-183A0A055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3728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8EFC-EA5D-4582-99A4-F0AC896C2FBB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CE08-F914-406F-B8FB-183A0A055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92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 de Offic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16416" y="6376243"/>
            <a:ext cx="576064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004D9D"/>
                </a:solidFill>
              </a:defRPr>
            </a:lvl1pPr>
          </a:lstStyle>
          <a:p>
            <a:fld id="{ECF6B554-FA5B-44EB-ADFB-9D57B1AE10D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453336"/>
            <a:ext cx="7704856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s-ES" i="1" dirty="0" smtClean="0">
                <a:solidFill>
                  <a:srgbClr val="004D9D"/>
                </a:solidFill>
                <a:latin typeface="Arial" charset="0"/>
              </a:rPr>
              <a:t>Departamento/ Servicio de …, Delegación Especial /Delegación de…, Administración de...</a:t>
            </a:r>
          </a:p>
          <a:p>
            <a:endParaRPr lang="es-ES" dirty="0"/>
          </a:p>
        </p:txBody>
      </p:sp>
      <p:sp>
        <p:nvSpPr>
          <p:cNvPr id="6" name="1 Título"/>
          <p:cNvSpPr>
            <a:spLocks noGrp="1"/>
          </p:cNvSpPr>
          <p:nvPr>
            <p:ph type="title" hasCustomPrompt="1"/>
          </p:nvPr>
        </p:nvSpPr>
        <p:spPr>
          <a:xfrm>
            <a:off x="395536" y="1124744"/>
            <a:ext cx="8229600" cy="1143000"/>
          </a:xfrm>
        </p:spPr>
        <p:txBody>
          <a:bodyPr/>
          <a:lstStyle>
            <a:lvl1pPr>
              <a:defRPr sz="2400" baseline="0">
                <a:solidFill>
                  <a:srgbClr val="004D9D"/>
                </a:solidFill>
              </a:defRPr>
            </a:lvl1pPr>
          </a:lstStyle>
          <a:p>
            <a:r>
              <a:rPr lang="es-ES" dirty="0" smtClean="0"/>
              <a:t>Título de la diapositiva: </a:t>
            </a:r>
            <a:r>
              <a:rPr lang="es-ES" dirty="0" err="1" smtClean="0"/>
              <a:t>arial</a:t>
            </a:r>
            <a:r>
              <a:rPr lang="es-ES" dirty="0" smtClean="0"/>
              <a:t> 24</a:t>
            </a:r>
            <a:endParaRPr lang="es-ES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67544" y="2132857"/>
            <a:ext cx="8229600" cy="410445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8EFC-EA5D-4582-99A4-F0AC896C2FBB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CE08-F914-406F-B8FB-183A0A055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907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8EFC-EA5D-4582-99A4-F0AC896C2FBB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CE08-F914-406F-B8FB-183A0A055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6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8EFC-EA5D-4582-99A4-F0AC896C2FBB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CE08-F914-406F-B8FB-183A0A055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47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D8B227-B526-4646-9580-4B735287F983}" type="datetimeFigureOut">
              <a:rPr lang="es-ES" smtClean="0"/>
              <a:pPr/>
              <a:t>09/04/2021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A79ED3-8F3C-4EA9-B92B-C5BF224AB5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D8B227-B526-4646-9580-4B735287F983}" type="datetimeFigureOut">
              <a:rPr lang="es-ES" smtClean="0"/>
              <a:pPr/>
              <a:t>09/04/2021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A79ED3-8F3C-4EA9-B92B-C5BF224AB5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D8B227-B526-4646-9580-4B735287F983}" type="datetimeFigureOut">
              <a:rPr lang="es-ES" smtClean="0"/>
              <a:pPr/>
              <a:t>09/04/2021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A79ED3-8F3C-4EA9-B92B-C5BF224AB5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D8B227-B526-4646-9580-4B735287F983}" type="datetimeFigureOut">
              <a:rPr lang="es-ES" smtClean="0"/>
              <a:pPr/>
              <a:t>09/04/2021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A79ED3-8F3C-4EA9-B92B-C5BF224AB5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i="1" dirty="0" smtClean="0">
                <a:solidFill>
                  <a:srgbClr val="004D9D"/>
                </a:solidFill>
                <a:latin typeface="Arial" charset="0"/>
              </a:rPr>
              <a:t>Departamento/ Servicio de …, Delegación Especial /Delegación de…, Administración de...</a:t>
            </a:r>
          </a:p>
          <a:p>
            <a:endParaRPr lang="es-ES" dirty="0"/>
          </a:p>
        </p:txBody>
      </p:sp>
      <p:sp>
        <p:nvSpPr>
          <p:cNvPr id="6" name="5 Marcador de número de diapositiva"/>
          <p:cNvSpPr txBox="1">
            <a:spLocks/>
          </p:cNvSpPr>
          <p:nvPr userDrawn="1"/>
        </p:nvSpPr>
        <p:spPr>
          <a:xfrm>
            <a:off x="8388424" y="6381328"/>
            <a:ext cx="576064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004D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6B554-FA5B-44EB-ADFB-9D57B1AE10D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4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D8B227-B526-4646-9580-4B735287F983}" type="datetimeFigureOut">
              <a:rPr lang="es-ES" smtClean="0"/>
              <a:pPr/>
              <a:t>09/04/2021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A79ED3-8F3C-4EA9-B92B-C5BF224AB5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Fin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4D9D"/>
                </a:solidFill>
                <a:latin typeface="Arial" charset="0"/>
              </a:rPr>
              <a:t>www.agenciatributaria.es</a:t>
            </a:r>
          </a:p>
          <a:p>
            <a:endParaRPr lang="es-ES" dirty="0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título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755576" y="6453336"/>
            <a:ext cx="7704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i="1" dirty="0" smtClean="0">
                <a:solidFill>
                  <a:srgbClr val="004D9D"/>
                </a:solidFill>
                <a:latin typeface="Arial" charset="0"/>
              </a:rPr>
              <a:t>Departamento/ Servicio de …, Delegación Especial /Delegación de…, Administración de...</a:t>
            </a:r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275856" y="116632"/>
            <a:ext cx="1296144" cy="514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rgbClr val="004D9D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28EFC-EA5D-4582-99A4-F0AC896C2FBB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CE08-F914-406F-B8FB-183A0A055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32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genciatributaria.gob.es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512" y="1772816"/>
            <a:ext cx="8568951" cy="30162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3800" dirty="0"/>
              <a:t> </a:t>
            </a:r>
            <a:r>
              <a:rPr lang="es-ES" sz="3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INSTRUCCIONES PARA SOLICITAR EL FRACCIONAMIENTO PREVISTO EN LA ORDEN HAC/320/2021, DE 6 DE ABRIL, </a:t>
            </a:r>
          </a:p>
          <a:p>
            <a:pPr algn="ctr"/>
            <a:r>
              <a:rPr lang="es-ES" sz="3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s-ES" sz="3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FRACCIONAMIENTO ERTE </a:t>
            </a:r>
            <a:r>
              <a:rPr lang="es-ES" sz="3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DESDE LA OPCIÓN PAGAR, APLAZAR Y CONSULTAR</a:t>
            </a:r>
            <a:endParaRPr lang="es-ES" sz="3800" b="1" dirty="0" smtClean="0">
              <a:solidFill>
                <a:srgbClr val="004D9D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75856" y="22386"/>
            <a:ext cx="1368152" cy="620688"/>
          </a:xfrm>
          <a:prstGeom prst="rect">
            <a:avLst/>
          </a:prstGeom>
          <a:solidFill>
            <a:srgbClr val="B8D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693912" y="6376690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i="1" dirty="0" smtClean="0">
                <a:solidFill>
                  <a:srgbClr val="004D9D"/>
                </a:solidFill>
                <a:latin typeface="Arial" charset="0"/>
              </a:rPr>
              <a:t>Subdirección General de Recaudación Ejecutiva. </a:t>
            </a:r>
            <a:r>
              <a:rPr lang="es-ES" sz="1200" i="1" dirty="0">
                <a:solidFill>
                  <a:srgbClr val="004D9D"/>
                </a:solidFill>
                <a:latin typeface="Arial" charset="0"/>
              </a:rPr>
              <a:t>Departamento de Recaudación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71200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93912" y="6376690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i="1" dirty="0" smtClean="0">
                <a:solidFill>
                  <a:srgbClr val="004D9D"/>
                </a:solidFill>
                <a:latin typeface="Arial" charset="0"/>
              </a:rPr>
              <a:t>Subdirección General de Recaudación Ejecutiva. </a:t>
            </a:r>
            <a:r>
              <a:rPr lang="es-ES" sz="1200" i="1" dirty="0">
                <a:solidFill>
                  <a:srgbClr val="004D9D"/>
                </a:solidFill>
                <a:latin typeface="Arial" charset="0"/>
              </a:rPr>
              <a:t>Departamento de Recaudación</a:t>
            </a:r>
            <a:endParaRPr lang="es-ES" sz="1200" dirty="0"/>
          </a:p>
        </p:txBody>
      </p:sp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22" y="764704"/>
            <a:ext cx="8754428" cy="54578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996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93912" y="6376690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i="1" dirty="0" smtClean="0">
                <a:solidFill>
                  <a:srgbClr val="004D9D"/>
                </a:solidFill>
                <a:latin typeface="Arial" charset="0"/>
              </a:rPr>
              <a:t>Subdirección General de Recaudación Ejecutiva. </a:t>
            </a:r>
            <a:r>
              <a:rPr lang="es-ES" sz="1200" i="1" dirty="0">
                <a:solidFill>
                  <a:srgbClr val="004D9D"/>
                </a:solidFill>
                <a:latin typeface="Arial" charset="0"/>
              </a:rPr>
              <a:t>Departamento de Recaudación</a:t>
            </a:r>
            <a:endParaRPr lang="es-ES" sz="1200" dirty="0"/>
          </a:p>
        </p:txBody>
      </p:sp>
      <p:sp>
        <p:nvSpPr>
          <p:cNvPr id="9" name="Rectángulo 8"/>
          <p:cNvSpPr/>
          <p:nvPr/>
        </p:nvSpPr>
        <p:spPr>
          <a:xfrm>
            <a:off x="395544" y="1700808"/>
            <a:ext cx="822958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500" dirty="0" smtClean="0"/>
              <a:t>Además </a:t>
            </a:r>
            <a:r>
              <a:rPr lang="es-ES" sz="2500" dirty="0"/>
              <a:t>de tener que identificar los datos de domiciliación bancaria, deberá identificar la clave de liquidación y el importe de la deuda a aplazar. El resto de campos (“Tipo de garantías ofrecidas” y “Propuesta de pago”) aparecerán cumplimentados sin posibilidad de </a:t>
            </a:r>
            <a:r>
              <a:rPr lang="es-ES" sz="2500" dirty="0" smtClean="0"/>
              <a:t>modificación.</a:t>
            </a:r>
            <a:endParaRPr lang="es-ES" sz="2500" b="1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764704"/>
            <a:ext cx="8424936" cy="742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4D9D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es-ES" sz="2500" b="1" dirty="0" smtClean="0"/>
              <a:t>4</a:t>
            </a:r>
            <a:r>
              <a:rPr lang="es-ES" sz="2500" b="1" dirty="0"/>
              <a:t>. Rellenar los campos de la </a:t>
            </a:r>
            <a:r>
              <a:rPr lang="es-ES" sz="2500" b="1" dirty="0" smtClean="0"/>
              <a:t>solicitud.</a:t>
            </a:r>
            <a:endParaRPr lang="es-ES" sz="2500" b="1" dirty="0"/>
          </a:p>
        </p:txBody>
      </p:sp>
    </p:spTree>
    <p:extLst>
      <p:ext uri="{BB962C8B-B14F-4D97-AF65-F5344CB8AC3E}">
        <p14:creationId xmlns:p14="http://schemas.microsoft.com/office/powerpoint/2010/main" val="15921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93912" y="6376690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i="1" dirty="0" smtClean="0">
                <a:solidFill>
                  <a:srgbClr val="004D9D"/>
                </a:solidFill>
                <a:latin typeface="Arial" charset="0"/>
              </a:rPr>
              <a:t>Subdirección General de Recaudación Ejecutiva. </a:t>
            </a:r>
            <a:r>
              <a:rPr lang="es-ES" sz="1200" i="1" dirty="0">
                <a:solidFill>
                  <a:srgbClr val="004D9D"/>
                </a:solidFill>
                <a:latin typeface="Arial" charset="0"/>
              </a:rPr>
              <a:t>Departamento de Recaudación</a:t>
            </a:r>
            <a:endParaRPr lang="es-ES" sz="1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9" y="908720"/>
            <a:ext cx="887025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93912" y="6376690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i="1" dirty="0" smtClean="0">
                <a:solidFill>
                  <a:srgbClr val="004D9D"/>
                </a:solidFill>
                <a:latin typeface="Arial" charset="0"/>
              </a:rPr>
              <a:t>Subdirección General de Recaudación Ejecutiva. </a:t>
            </a:r>
            <a:r>
              <a:rPr lang="es-ES" sz="1200" i="1" dirty="0">
                <a:solidFill>
                  <a:srgbClr val="004D9D"/>
                </a:solidFill>
                <a:latin typeface="Arial" charset="0"/>
              </a:rPr>
              <a:t>Departamento de Recaudación</a:t>
            </a:r>
            <a:endParaRPr lang="es-ES" sz="12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5536" y="764705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4D9D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es-ES" sz="2500" b="1" dirty="0" smtClean="0"/>
              <a:t>5. Presentar la solicitud.</a:t>
            </a:r>
            <a:endParaRPr lang="es-ES" sz="2500" b="1" dirty="0"/>
          </a:p>
        </p:txBody>
      </p:sp>
      <p:sp>
        <p:nvSpPr>
          <p:cNvPr id="9" name="Rectángulo 8"/>
          <p:cNvSpPr/>
          <p:nvPr/>
        </p:nvSpPr>
        <p:spPr>
          <a:xfrm>
            <a:off x="597760" y="1484784"/>
            <a:ext cx="822958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500" dirty="0"/>
              <a:t>Por último, deberá presentar la solicitud presionando el icono “Firmar y enviar”. Le aparecerá un mensaje confirmando que la solicitud se ha dado de alta de forma correcta, así como la fecha y hora en que se ha realizado, pudiendo obtener el justificante de la presentación</a:t>
            </a:r>
            <a:r>
              <a:rPr lang="es-ES" sz="2500" dirty="0" smtClean="0"/>
              <a:t>.</a:t>
            </a:r>
            <a:endParaRPr lang="es-ES" sz="2500" dirty="0"/>
          </a:p>
        </p:txBody>
      </p:sp>
      <p:grpSp>
        <p:nvGrpSpPr>
          <p:cNvPr id="7" name="Grupo 6"/>
          <p:cNvGrpSpPr/>
          <p:nvPr/>
        </p:nvGrpSpPr>
        <p:grpSpPr>
          <a:xfrm>
            <a:off x="830213" y="4005064"/>
            <a:ext cx="7477125" cy="1304925"/>
            <a:chOff x="539552" y="1575316"/>
            <a:chExt cx="7477125" cy="1304925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1575316"/>
              <a:ext cx="7477125" cy="1304925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>
              <a:off x="5580112" y="2060848"/>
              <a:ext cx="504056" cy="144016"/>
            </a:xfrm>
            <a:prstGeom prst="rect">
              <a:avLst/>
            </a:prstGeom>
            <a:solidFill>
              <a:srgbClr val="B8D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6372200" y="2060848"/>
              <a:ext cx="360040" cy="144016"/>
            </a:xfrm>
            <a:prstGeom prst="rect">
              <a:avLst/>
            </a:prstGeom>
            <a:solidFill>
              <a:srgbClr val="B8D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2699792" y="2280939"/>
              <a:ext cx="864096" cy="144016"/>
            </a:xfrm>
            <a:prstGeom prst="rect">
              <a:avLst/>
            </a:prstGeom>
            <a:solidFill>
              <a:srgbClr val="B8D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5508104" y="2564904"/>
              <a:ext cx="1044116" cy="72008"/>
            </a:xfrm>
            <a:prstGeom prst="rect">
              <a:avLst/>
            </a:prstGeom>
            <a:solidFill>
              <a:srgbClr val="B8D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5421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30411" y="1556792"/>
            <a:ext cx="82295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500" b="1" dirty="0"/>
              <a:t>1</a:t>
            </a:r>
            <a:r>
              <a:rPr lang="es-ES" sz="2500" b="1" dirty="0" smtClean="0"/>
              <a:t>) El contribuyente</a:t>
            </a:r>
            <a:r>
              <a:rPr lang="es-ES" sz="2500" dirty="0" smtClean="0"/>
              <a:t>, al presentar su declaración de IRPF 2020, </a:t>
            </a:r>
            <a:r>
              <a:rPr lang="es-ES" sz="2500" b="1" dirty="0" smtClean="0"/>
              <a:t>podrá optar entre las siguientes modalidades fraccionadas</a:t>
            </a:r>
            <a:r>
              <a:rPr lang="es-ES" sz="2500" dirty="0" smtClean="0"/>
              <a:t>:</a:t>
            </a:r>
            <a:endParaRPr lang="es-ES" sz="1000" dirty="0" smtClean="0"/>
          </a:p>
          <a:p>
            <a:pPr algn="just"/>
            <a:endParaRPr lang="es-ES" sz="1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500" dirty="0" smtClean="0"/>
              <a:t>Solicitar </a:t>
            </a:r>
            <a:r>
              <a:rPr lang="es-ES" sz="2500" dirty="0"/>
              <a:t>en el </a:t>
            </a:r>
            <a:r>
              <a:rPr lang="es-ES" sz="2500" b="1" dirty="0"/>
              <a:t>pago por domiciliación </a:t>
            </a:r>
            <a:r>
              <a:rPr lang="es-ES" sz="2500" dirty="0"/>
              <a:t>un fraccionamiento del 60% </a:t>
            </a:r>
            <a:r>
              <a:rPr lang="es-ES" sz="2500" dirty="0" smtClean="0"/>
              <a:t>para pagar el </a:t>
            </a:r>
            <a:r>
              <a:rPr lang="es-ES" sz="2500" dirty="0"/>
              <a:t>30 de </a:t>
            </a:r>
            <a:r>
              <a:rPr lang="es-ES" sz="2500" dirty="0" smtClean="0"/>
              <a:t>junio, y el pago del 40% restante para pagar por domiciliación el </a:t>
            </a:r>
            <a:r>
              <a:rPr lang="es-ES" sz="2500" dirty="0"/>
              <a:t>5 de </a:t>
            </a:r>
            <a:r>
              <a:rPr lang="es-ES" sz="2500" dirty="0" smtClean="0"/>
              <a:t>noviembre. </a:t>
            </a:r>
            <a:endParaRPr lang="es-ES" sz="1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500" dirty="0" smtClean="0"/>
              <a:t>Solicitar </a:t>
            </a:r>
            <a:r>
              <a:rPr lang="es-ES" sz="2500" dirty="0"/>
              <a:t>un </a:t>
            </a:r>
            <a:r>
              <a:rPr lang="es-ES" sz="2500" b="1" dirty="0" smtClean="0"/>
              <a:t>aplazamiento o fraccionamiento convencional </a:t>
            </a:r>
            <a:r>
              <a:rPr lang="es-ES" sz="2500" dirty="0" smtClean="0"/>
              <a:t>del art. 65 de la Ley General Tributaria, que </a:t>
            </a:r>
            <a:r>
              <a:rPr lang="es-ES" sz="2500" dirty="0"/>
              <a:t>implica el pago de intereses de </a:t>
            </a:r>
            <a:r>
              <a:rPr lang="es-ES" sz="2500" dirty="0" smtClean="0"/>
              <a:t>demora.</a:t>
            </a:r>
            <a:endParaRPr lang="es-ES" sz="1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500" dirty="0" smtClean="0"/>
              <a:t>Solicitar el fraccionamiento especial ERTE (6 fracciones sin intereses) si cumple requisitos de la Orden HAC/320/2021.</a:t>
            </a:r>
            <a:endParaRPr lang="es-ES" sz="2500" dirty="0"/>
          </a:p>
        </p:txBody>
      </p:sp>
      <p:sp>
        <p:nvSpPr>
          <p:cNvPr id="5" name="Rectángulo 4"/>
          <p:cNvSpPr/>
          <p:nvPr/>
        </p:nvSpPr>
        <p:spPr>
          <a:xfrm>
            <a:off x="693912" y="6376690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i="1" dirty="0" smtClean="0">
                <a:solidFill>
                  <a:srgbClr val="004D9D"/>
                </a:solidFill>
                <a:latin typeface="Arial" charset="0"/>
              </a:rPr>
              <a:t>Subdirección General de Recaudación Ejecutiva. </a:t>
            </a:r>
            <a:r>
              <a:rPr lang="es-ES" sz="1200" i="1" dirty="0">
                <a:solidFill>
                  <a:srgbClr val="004D9D"/>
                </a:solidFill>
                <a:latin typeface="Arial" charset="0"/>
              </a:rPr>
              <a:t>Departamento de Recaudación</a:t>
            </a:r>
            <a:endParaRPr lang="es-ES" sz="120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324367"/>
          </a:xfrm>
        </p:spPr>
        <p:txBody>
          <a:bodyPr/>
          <a:lstStyle/>
          <a:p>
            <a:r>
              <a:rPr lang="es-ES" b="1" dirty="0" smtClean="0"/>
              <a:t>CONCLUSIONES (I).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5923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95553" y="1729031"/>
            <a:ext cx="82295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500" b="1" dirty="0" smtClean="0"/>
              <a:t>2) A la declaración de IRPF 2020 NO le es aplicable el aplazamiento COVID </a:t>
            </a:r>
            <a:r>
              <a:rPr lang="es-ES" sz="2500" b="1" dirty="0"/>
              <a:t>regulado en el RDL 5/2021 </a:t>
            </a:r>
            <a:r>
              <a:rPr lang="es-ES" sz="2500" dirty="0" smtClean="0"/>
              <a:t>(de un pago a 6 meses, con carencia de los cuatro primeros).</a:t>
            </a:r>
            <a:endParaRPr lang="es-ES" sz="2500" dirty="0"/>
          </a:p>
          <a:p>
            <a:pPr algn="just"/>
            <a:endParaRPr lang="es-ES" sz="2500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693912" y="6376690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i="1" dirty="0" smtClean="0">
                <a:solidFill>
                  <a:srgbClr val="004D9D"/>
                </a:solidFill>
                <a:latin typeface="Arial" charset="0"/>
              </a:rPr>
              <a:t>Subdirección General de Recaudación Ejecutiva. </a:t>
            </a:r>
            <a:r>
              <a:rPr lang="es-ES" sz="1200" i="1" dirty="0">
                <a:solidFill>
                  <a:srgbClr val="004D9D"/>
                </a:solidFill>
                <a:latin typeface="Arial" charset="0"/>
              </a:rPr>
              <a:t>Departamento de Recaudación</a:t>
            </a:r>
            <a:endParaRPr lang="es-ES" sz="120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324367"/>
          </a:xfrm>
        </p:spPr>
        <p:txBody>
          <a:bodyPr/>
          <a:lstStyle/>
          <a:p>
            <a:r>
              <a:rPr lang="es-ES" b="1" dirty="0" smtClean="0"/>
              <a:t>CONCLUSIONES (</a:t>
            </a:r>
            <a:r>
              <a:rPr lang="es-ES" b="1" dirty="0"/>
              <a:t>I</a:t>
            </a:r>
            <a:r>
              <a:rPr lang="es-ES" b="1" dirty="0" smtClean="0"/>
              <a:t>I).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01071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7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93912" y="6376690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i="1" dirty="0" smtClean="0">
                <a:solidFill>
                  <a:srgbClr val="004D9D"/>
                </a:solidFill>
                <a:latin typeface="Arial" charset="0"/>
              </a:rPr>
              <a:t>Subdirección General de Recaudación Ejecutiva. </a:t>
            </a:r>
            <a:r>
              <a:rPr lang="es-ES" sz="1200" i="1" dirty="0">
                <a:solidFill>
                  <a:srgbClr val="004D9D"/>
                </a:solidFill>
                <a:latin typeface="Arial" charset="0"/>
              </a:rPr>
              <a:t>Departamento de Recaudación</a:t>
            </a:r>
            <a:endParaRPr lang="es-ES" sz="12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85912" y="674890"/>
            <a:ext cx="8496944" cy="1143000"/>
          </a:xfrm>
        </p:spPr>
        <p:txBody>
          <a:bodyPr/>
          <a:lstStyle/>
          <a:p>
            <a:pPr algn="just"/>
            <a:r>
              <a:rPr lang="es-ES" sz="2500" b="1" dirty="0"/>
              <a:t>1</a:t>
            </a:r>
            <a:r>
              <a:rPr lang="es-ES" sz="2500" b="1" dirty="0" smtClean="0"/>
              <a:t>. </a:t>
            </a:r>
            <a:r>
              <a:rPr lang="es-ES" sz="2500" b="1" dirty="0"/>
              <a:t>Acceso a la Sede </a:t>
            </a:r>
            <a:r>
              <a:rPr lang="es-ES" sz="2500" b="1" dirty="0" smtClean="0"/>
              <a:t>Electrónica de la AEAT.</a:t>
            </a:r>
            <a:endParaRPr lang="es-ES" sz="2500" b="1" dirty="0"/>
          </a:p>
        </p:txBody>
      </p:sp>
      <p:sp>
        <p:nvSpPr>
          <p:cNvPr id="8" name="Rectángulo 7"/>
          <p:cNvSpPr/>
          <p:nvPr/>
        </p:nvSpPr>
        <p:spPr>
          <a:xfrm>
            <a:off x="549896" y="2132856"/>
            <a:ext cx="79208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500" dirty="0"/>
              <a:t>Para tramitar </a:t>
            </a:r>
            <a:r>
              <a:rPr lang="es-ES" sz="2500" dirty="0" smtClean="0"/>
              <a:t>la solicitud de fraccionamiento ERTE </a:t>
            </a:r>
            <a:r>
              <a:rPr lang="es-ES" sz="2500" dirty="0"/>
              <a:t>de </a:t>
            </a:r>
            <a:r>
              <a:rPr lang="es-ES" sz="2500" dirty="0" smtClean="0"/>
              <a:t>a </a:t>
            </a:r>
            <a:r>
              <a:rPr lang="es-ES" sz="2500" dirty="0"/>
              <a:t>través de Internet, acceda </a:t>
            </a:r>
            <a:r>
              <a:rPr lang="es-ES" sz="2500" dirty="0" smtClean="0"/>
              <a:t>a </a:t>
            </a:r>
            <a:r>
              <a:rPr lang="es-ES" sz="2500" dirty="0"/>
              <a:t>la Sede Electrónica de la </a:t>
            </a:r>
            <a:r>
              <a:rPr lang="es-ES" sz="2500" dirty="0" smtClean="0"/>
              <a:t>AEAT:</a:t>
            </a:r>
          </a:p>
          <a:p>
            <a:pPr algn="just"/>
            <a:r>
              <a:rPr lang="es-ES" sz="2500" dirty="0">
                <a:hlinkClick r:id="rId2"/>
              </a:rPr>
              <a:t>https://</a:t>
            </a:r>
            <a:r>
              <a:rPr lang="es-ES" sz="2500" dirty="0" smtClean="0">
                <a:hlinkClick r:id="rId2"/>
              </a:rPr>
              <a:t>www.agenciatributaria.gob.es</a:t>
            </a:r>
            <a:r>
              <a:rPr lang="es-ES" sz="2500" dirty="0" smtClean="0"/>
              <a:t> </a:t>
            </a:r>
            <a:endParaRPr lang="es-ES" sz="2500" dirty="0"/>
          </a:p>
          <a:p>
            <a:pPr algn="just"/>
            <a:r>
              <a:rPr lang="es-ES" sz="2500" dirty="0" smtClean="0"/>
              <a:t>Al trámite de “Solicitar aplazamiento o fraccionamiento de deudas” dentro de </a:t>
            </a:r>
            <a:r>
              <a:rPr lang="es-ES" sz="2500" dirty="0"/>
              <a:t>la opción </a:t>
            </a:r>
            <a:r>
              <a:rPr lang="es-ES" sz="2500" dirty="0" smtClean="0"/>
              <a:t>“</a:t>
            </a:r>
            <a:r>
              <a:rPr lang="es-ES" sz="2500" b="1" dirty="0" smtClean="0"/>
              <a:t>Pagar, aplazar y consultar deudas”</a:t>
            </a:r>
            <a:r>
              <a:rPr lang="es-ES" sz="2500" dirty="0" smtClean="0"/>
              <a:t> </a:t>
            </a:r>
            <a:r>
              <a:rPr lang="es-ES" sz="2500" dirty="0"/>
              <a:t>situado en el apartado "Trámites destacados</a:t>
            </a:r>
            <a:r>
              <a:rPr lang="es-ES" sz="2500" dirty="0" smtClean="0"/>
              <a:t>". </a:t>
            </a:r>
          </a:p>
        </p:txBody>
      </p:sp>
    </p:spTree>
    <p:extLst>
      <p:ext uri="{BB962C8B-B14F-4D97-AF65-F5344CB8AC3E}">
        <p14:creationId xmlns:p14="http://schemas.microsoft.com/office/powerpoint/2010/main" val="149264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8575" y="692696"/>
            <a:ext cx="9115425" cy="5904656"/>
            <a:chOff x="251521" y="908720"/>
            <a:chExt cx="8784975" cy="5744969"/>
          </a:xfrm>
        </p:grpSpPr>
        <p:sp>
          <p:nvSpPr>
            <p:cNvPr id="5" name="Rectángulo 4"/>
            <p:cNvSpPr/>
            <p:nvPr/>
          </p:nvSpPr>
          <p:spPr>
            <a:xfrm>
              <a:off x="693912" y="6376690"/>
              <a:ext cx="76328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200" i="1" dirty="0" smtClean="0">
                  <a:solidFill>
                    <a:srgbClr val="004D9D"/>
                  </a:solidFill>
                  <a:latin typeface="Arial" charset="0"/>
                </a:rPr>
                <a:t>Subdirección General de Recaudación Ejecutiva. </a:t>
              </a:r>
              <a:r>
                <a:rPr lang="es-ES" sz="1200" i="1" dirty="0">
                  <a:solidFill>
                    <a:srgbClr val="004D9D"/>
                  </a:solidFill>
                  <a:latin typeface="Arial" charset="0"/>
                </a:rPr>
                <a:t>Departamento de Recaudación</a:t>
              </a:r>
              <a:endParaRPr lang="es-ES" sz="1200" dirty="0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1" y="908720"/>
              <a:ext cx="8784975" cy="5035922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2843808" y="5157192"/>
              <a:ext cx="1296144" cy="2160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7371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" y="1196752"/>
            <a:ext cx="8943453" cy="417646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93912" y="6376690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i="1" dirty="0" smtClean="0">
                <a:solidFill>
                  <a:srgbClr val="004D9D"/>
                </a:solidFill>
                <a:latin typeface="Arial" charset="0"/>
              </a:rPr>
              <a:t>Subdirección General de Recaudación Ejecutiva. </a:t>
            </a:r>
            <a:r>
              <a:rPr lang="es-ES" sz="1200" i="1" dirty="0">
                <a:solidFill>
                  <a:srgbClr val="004D9D"/>
                </a:solidFill>
                <a:latin typeface="Arial" charset="0"/>
              </a:rPr>
              <a:t>Departamento de Recaudación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1663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93912" y="6376690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i="1" dirty="0" smtClean="0">
                <a:solidFill>
                  <a:srgbClr val="004D9D"/>
                </a:solidFill>
                <a:latin typeface="Arial" charset="0"/>
              </a:rPr>
              <a:t>Subdirección General de Recaudación Ejecutiva. </a:t>
            </a:r>
            <a:r>
              <a:rPr lang="es-ES" sz="1200" i="1" dirty="0">
                <a:solidFill>
                  <a:srgbClr val="004D9D"/>
                </a:solidFill>
                <a:latin typeface="Arial" charset="0"/>
              </a:rPr>
              <a:t>Departamento de Recaudación</a:t>
            </a:r>
            <a:endParaRPr lang="es-ES" sz="12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5536" y="462234"/>
            <a:ext cx="757688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4D9D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es-ES" sz="2500" b="1" dirty="0" smtClean="0"/>
              <a:t>2. Identificación.</a:t>
            </a:r>
            <a:endParaRPr lang="es-ES" sz="2500" b="1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3912" y="1268760"/>
            <a:ext cx="7962909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5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Para acceder a la presentación de la solicitud deberá identificarse con certificado electrónico, </a:t>
            </a:r>
            <a:r>
              <a:rPr kumimoji="0" lang="es-ES" altLang="es-ES" sz="25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DNIe</a:t>
            </a:r>
            <a:r>
              <a:rPr kumimoji="0" lang="es-ES" altLang="es-ES" sz="25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kumimoji="0" lang="es-ES" altLang="es-ES" sz="25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Cl@ve</a:t>
            </a:r>
            <a:r>
              <a:rPr kumimoji="0" lang="es-ES" altLang="es-ES" sz="25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PIN del declarante. Si va a utilizar certificado o DNI electrónico haga clic en el enlace "Acceda con certificado o DNI electrónico" y si va a utilizar el sistema </a:t>
            </a:r>
            <a:r>
              <a:rPr kumimoji="0" lang="es-ES" altLang="es-ES" sz="25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Cl@ve</a:t>
            </a:r>
            <a:r>
              <a:rPr kumimoji="0" lang="es-ES" altLang="es-ES" sz="25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PIN introduzca el DNI o NIE en la casilla.</a:t>
            </a:r>
            <a:r>
              <a:rPr kumimoji="0" lang="es-ES" altLang="es-E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8" y="3846018"/>
            <a:ext cx="8988127" cy="237574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932040" y="4564933"/>
            <a:ext cx="3878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Le recordamos que, además </a:t>
            </a:r>
            <a:r>
              <a:rPr lang="es-ES" dirty="0"/>
              <a:t>del propio titular, puede presentar la solicitud un tercero que actúe en su nombre, ya sea un colaborador social o un apoderado a realizar el trámite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990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93912" y="6376690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i="1" dirty="0" smtClean="0">
                <a:solidFill>
                  <a:srgbClr val="004D9D"/>
                </a:solidFill>
                <a:latin typeface="Arial" charset="0"/>
              </a:rPr>
              <a:t>Subdirección General de Recaudación Ejecutiva. </a:t>
            </a:r>
            <a:r>
              <a:rPr lang="es-ES" sz="1200" i="1" dirty="0">
                <a:solidFill>
                  <a:srgbClr val="004D9D"/>
                </a:solidFill>
                <a:latin typeface="Arial" charset="0"/>
              </a:rPr>
              <a:t>Departamento de Recaudación</a:t>
            </a:r>
            <a:endParaRPr lang="es-ES" sz="12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5536" y="764703"/>
            <a:ext cx="8424936" cy="1592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4D9D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es-ES" sz="2500" b="1" dirty="0" smtClean="0"/>
              <a:t>3</a:t>
            </a:r>
            <a:r>
              <a:rPr lang="es-ES" sz="2500" b="1" dirty="0"/>
              <a:t>. </a:t>
            </a:r>
            <a:r>
              <a:rPr lang="es-ES" sz="2500" b="1" dirty="0" smtClean="0"/>
              <a:t>Elección </a:t>
            </a:r>
            <a:r>
              <a:rPr lang="es-ES" sz="2500" b="1" dirty="0"/>
              <a:t>del tipo de solicitud: “Solicitud de fraccionamiento extraordinario IRPF 2020 para beneficiarios de prestaciones ERTE (Orden HAC/320/2021) -Fraccionamiento ERTE-</a:t>
            </a:r>
            <a:r>
              <a:rPr lang="es-ES" sz="2500" b="1" dirty="0" smtClean="0"/>
              <a:t>”.</a:t>
            </a:r>
            <a:endParaRPr lang="es-ES" sz="2500" b="1" dirty="0"/>
          </a:p>
        </p:txBody>
      </p:sp>
      <p:sp>
        <p:nvSpPr>
          <p:cNvPr id="9" name="Rectángulo 8"/>
          <p:cNvSpPr/>
          <p:nvPr/>
        </p:nvSpPr>
        <p:spPr>
          <a:xfrm>
            <a:off x="587466" y="2636912"/>
            <a:ext cx="822958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500" dirty="0" smtClean="0"/>
              <a:t>Se le mostrarán las diferentes modalidades de solicitud de aplazamiento/fraccionamiento que estén disponibles de acuerdo con la normativa vigente en el momento de la presentación. </a:t>
            </a:r>
          </a:p>
          <a:p>
            <a:pPr algn="just"/>
            <a:endParaRPr lang="es-ES" sz="2500" dirty="0"/>
          </a:p>
          <a:p>
            <a:pPr algn="just"/>
            <a:r>
              <a:rPr lang="es-ES" sz="2500" dirty="0" smtClean="0"/>
              <a:t>Deberá seleccionar en </a:t>
            </a:r>
            <a:r>
              <a:rPr lang="es-ES" sz="2500" i="1" dirty="0" smtClean="0"/>
              <a:t>Tipo de presentación</a:t>
            </a:r>
            <a:r>
              <a:rPr lang="es-ES" sz="2500" dirty="0" smtClean="0"/>
              <a:t> la opción: </a:t>
            </a:r>
            <a:r>
              <a:rPr lang="es-ES" sz="2500" b="1" dirty="0"/>
              <a:t>“Solicitud de fraccionamiento extraordinario IRPF 2020 para beneficiarios de prestaciones ERTE (Orden HAC/320/2021) -Fraccionamiento ERTE-”.</a:t>
            </a:r>
            <a:endParaRPr lang="es-ES" sz="2500" b="1" dirty="0" smtClean="0"/>
          </a:p>
        </p:txBody>
      </p:sp>
    </p:spTree>
    <p:extLst>
      <p:ext uri="{BB962C8B-B14F-4D97-AF65-F5344CB8AC3E}">
        <p14:creationId xmlns:p14="http://schemas.microsoft.com/office/powerpoint/2010/main" val="2166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95544" y="792430"/>
            <a:ext cx="82295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500" dirty="0"/>
              <a:t>E</a:t>
            </a:r>
            <a:r>
              <a:rPr lang="es-ES" sz="2500" dirty="0" smtClean="0"/>
              <a:t>n </a:t>
            </a:r>
            <a:r>
              <a:rPr lang="es-ES" sz="2500" i="1" dirty="0" smtClean="0"/>
              <a:t>Tipo de presentación</a:t>
            </a:r>
            <a:r>
              <a:rPr lang="es-ES" sz="2500" dirty="0" smtClean="0"/>
              <a:t> deberá </a:t>
            </a:r>
            <a:r>
              <a:rPr lang="es-ES" sz="2500" dirty="0"/>
              <a:t>seleccionar la </a:t>
            </a:r>
            <a:r>
              <a:rPr lang="es-ES" sz="2500" dirty="0" smtClean="0"/>
              <a:t>opción: </a:t>
            </a:r>
            <a:r>
              <a:rPr lang="es-ES" sz="2500" b="1" dirty="0"/>
              <a:t>“Solicitud de fraccionamiento extraordinario IRPF 2020 para beneficiarios de prestaciones ERTE (Orden HAC/320/2021) -Fraccionamiento ERTE-</a:t>
            </a:r>
            <a:r>
              <a:rPr lang="es-ES" sz="2500" b="1" dirty="0" smtClean="0"/>
              <a:t>”.</a:t>
            </a:r>
            <a:endParaRPr lang="es-ES" sz="2500" b="1" i="1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693912" y="6376690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i="1" dirty="0" smtClean="0">
                <a:solidFill>
                  <a:srgbClr val="004D9D"/>
                </a:solidFill>
                <a:latin typeface="Arial" charset="0"/>
              </a:rPr>
              <a:t>Subdirección General de Recaudación Ejecutiva. </a:t>
            </a:r>
            <a:r>
              <a:rPr lang="es-ES" sz="1200" i="1" dirty="0">
                <a:solidFill>
                  <a:srgbClr val="004D9D"/>
                </a:solidFill>
                <a:latin typeface="Arial" charset="0"/>
              </a:rPr>
              <a:t>Departamento de Recaudación</a:t>
            </a:r>
            <a:endParaRPr lang="es-ES" sz="12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899592" y="4077072"/>
            <a:ext cx="6768752" cy="504056"/>
            <a:chOff x="899592" y="4077072"/>
            <a:chExt cx="6768752" cy="504056"/>
          </a:xfrm>
        </p:grpSpPr>
        <p:sp>
          <p:nvSpPr>
            <p:cNvPr id="8" name="Rectángulo 7"/>
            <p:cNvSpPr/>
            <p:nvPr/>
          </p:nvSpPr>
          <p:spPr>
            <a:xfrm>
              <a:off x="899592" y="4077072"/>
              <a:ext cx="432048" cy="116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899592" y="4509120"/>
              <a:ext cx="43204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5940152" y="4077072"/>
              <a:ext cx="1728192" cy="116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5940152" y="4509120"/>
              <a:ext cx="1080120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44" y="2484294"/>
            <a:ext cx="84772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3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66828" y="836712"/>
            <a:ext cx="848701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00" b="1" u="sng" dirty="0" smtClean="0">
                <a:solidFill>
                  <a:srgbClr val="FF0000"/>
                </a:solidFill>
              </a:rPr>
              <a:t>MUY IMPORTANTE</a:t>
            </a:r>
          </a:p>
          <a:p>
            <a:endParaRPr lang="es-ES" sz="2500" dirty="0"/>
          </a:p>
          <a:p>
            <a:pPr algn="just"/>
            <a:r>
              <a:rPr lang="es-ES" sz="2500" b="1" dirty="0"/>
              <a:t>Es muy importante que tenga en cuenta que, en caso de que usted marque otra opción distinta de la indicada, la solicitud no se tramitará como </a:t>
            </a:r>
            <a:r>
              <a:rPr lang="es-ES" sz="2500" b="1" dirty="0" smtClean="0"/>
              <a:t>fraccionamiento ERTE, </a:t>
            </a:r>
            <a:r>
              <a:rPr lang="es-ES" sz="2500" b="1" dirty="0"/>
              <a:t>sino que se tramitará siguiendo el régimen jurídico de la opción que usted haya marcado </a:t>
            </a:r>
            <a:r>
              <a:rPr lang="es-ES" sz="2500" dirty="0"/>
              <a:t>(Por ejemplo, si usted marca la opción “Solicitud de aplazamiento o fraccionamiento del art. 65 de la Ley 58/2003 (LGT) – Aplazamiento o fraccionamiento ordinario”, en ningún caso podrá obtener un </a:t>
            </a:r>
            <a:r>
              <a:rPr lang="es-ES" sz="2500" dirty="0" smtClean="0"/>
              <a:t>fraccionamiento </a:t>
            </a:r>
            <a:r>
              <a:rPr lang="es-ES" sz="2500" dirty="0"/>
              <a:t>en seis fracciones, con vencimiento los días 20 de cada mes, siendo el primero el día 20 de julio de </a:t>
            </a:r>
            <a:r>
              <a:rPr lang="es-ES" sz="2500" dirty="0" smtClean="0"/>
              <a:t>2021 y sin intereses </a:t>
            </a:r>
            <a:r>
              <a:rPr lang="es-ES" sz="2500" smtClean="0"/>
              <a:t>de demora; </a:t>
            </a:r>
            <a:r>
              <a:rPr lang="es-ES" sz="2500" dirty="0"/>
              <a:t>pudiendo conllevar, la denegación de la solicitud en caso de que no cumpla los requisitos establecidos por la normativa).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93912" y="6376690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i="1" dirty="0" smtClean="0">
                <a:solidFill>
                  <a:srgbClr val="004D9D"/>
                </a:solidFill>
                <a:latin typeface="Arial" charset="0"/>
              </a:rPr>
              <a:t>Subdirección General de Recaudación Ejecutiva. </a:t>
            </a:r>
            <a:r>
              <a:rPr lang="es-ES" sz="1200" i="1" dirty="0">
                <a:solidFill>
                  <a:srgbClr val="004D9D"/>
                </a:solidFill>
                <a:latin typeface="Arial" charset="0"/>
              </a:rPr>
              <a:t>Departamento de Recaudación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41868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51709" y="873615"/>
            <a:ext cx="84870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500" b="1" dirty="0"/>
          </a:p>
        </p:txBody>
      </p:sp>
      <p:sp>
        <p:nvSpPr>
          <p:cNvPr id="5" name="Rectángulo 4"/>
          <p:cNvSpPr/>
          <p:nvPr/>
        </p:nvSpPr>
        <p:spPr>
          <a:xfrm>
            <a:off x="693912" y="6376690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i="1" dirty="0" smtClean="0">
                <a:solidFill>
                  <a:srgbClr val="004D9D"/>
                </a:solidFill>
                <a:latin typeface="Arial" charset="0"/>
              </a:rPr>
              <a:t>Subdirección General de Recaudación Ejecutiva. </a:t>
            </a:r>
            <a:r>
              <a:rPr lang="es-ES" sz="1200" i="1" dirty="0">
                <a:solidFill>
                  <a:srgbClr val="004D9D"/>
                </a:solidFill>
                <a:latin typeface="Arial" charset="0"/>
              </a:rPr>
              <a:t>Departamento de Recaudación</a:t>
            </a:r>
            <a:endParaRPr lang="es-ES" sz="1200" dirty="0"/>
          </a:p>
        </p:txBody>
      </p:sp>
      <p:sp>
        <p:nvSpPr>
          <p:cNvPr id="10" name="Rectángulo 9"/>
          <p:cNvSpPr/>
          <p:nvPr/>
        </p:nvSpPr>
        <p:spPr>
          <a:xfrm>
            <a:off x="480425" y="1128507"/>
            <a:ext cx="82295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500" dirty="0"/>
              <a:t>Al seleccionar esta opción, aparecerá un mensaje en el que se indicará que la solicitud de </a:t>
            </a:r>
            <a:r>
              <a:rPr lang="es-ES" sz="2500" dirty="0" smtClean="0"/>
              <a:t>fraccionamiento </a:t>
            </a:r>
            <a:r>
              <a:rPr lang="es-ES" sz="2500" dirty="0"/>
              <a:t>queda sujeta a las condiciones y beneficios de dicho </a:t>
            </a:r>
            <a:r>
              <a:rPr lang="es-ES" sz="2500" dirty="0" smtClean="0"/>
              <a:t>fraccionamiento ERTE, </a:t>
            </a:r>
            <a:r>
              <a:rPr lang="es-ES" sz="2500" dirty="0"/>
              <a:t>debiendo confirmar la misma. </a:t>
            </a:r>
            <a:endParaRPr lang="es-ES" sz="2500" b="1" dirty="0" smtClean="0"/>
          </a:p>
        </p:txBody>
      </p:sp>
    </p:spTree>
    <p:extLst>
      <p:ext uri="{BB962C8B-B14F-4D97-AF65-F5344CB8AC3E}">
        <p14:creationId xmlns:p14="http://schemas.microsoft.com/office/powerpoint/2010/main" val="33194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positiva de títul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873</Words>
  <Application>Microsoft Office PowerPoint</Application>
  <PresentationFormat>Presentación en pantalla (4:3)</PresentationFormat>
  <Paragraphs>48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Diapositiva de título</vt:lpstr>
      <vt:lpstr>Tema de Office</vt:lpstr>
      <vt:lpstr>Presentación de PowerPoint</vt:lpstr>
      <vt:lpstr>1. Acceso a la Sede Electrónica de la AEAT.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 (I).</vt:lpstr>
      <vt:lpstr>CONCLUSIONES (II).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2021-04-09T09:52:41Z</dcterms:created>
  <dcterms:modified xsi:type="dcterms:W3CDTF">2021-04-09T09:52:54Z</dcterms:modified>
  <cp:contentStatus/>
</cp:coreProperties>
</file>